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69" r:id="rId3"/>
    <p:sldId id="270" r:id="rId4"/>
    <p:sldId id="274" r:id="rId5"/>
    <p:sldId id="275" r:id="rId6"/>
    <p:sldId id="276" r:id="rId7"/>
    <p:sldId id="277" r:id="rId8"/>
    <p:sldId id="278" r:id="rId9"/>
    <p:sldId id="279" r:id="rId10"/>
  </p:sldIdLst>
  <p:sldSz cx="9144000" cy="6858000" type="screen4x3"/>
  <p:notesSz cx="6858000" cy="9144000"/>
  <p:defaultTextStyle>
    <a:defPPr>
      <a:defRPr lang="da-DK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73"/>
    <p:restoredTop sz="94695"/>
  </p:normalViewPr>
  <p:slideViewPr>
    <p:cSldViewPr>
      <p:cViewPr varScale="1">
        <p:scale>
          <a:sx n="101" d="100"/>
          <a:sy n="101" d="100"/>
        </p:scale>
        <p:origin x="14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205E1C-DCE6-D4A6-DEB9-4B6B74714D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DF68B-DBD4-E4C4-312C-5E0689D8640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9030692-D9EE-4D4F-AE3E-FCE5FA340F91}" type="datetimeFigureOut">
              <a:rPr lang="fr-CA"/>
              <a:pPr>
                <a:defRPr/>
              </a:pPr>
              <a:t>2026-03-11</a:t>
            </a:fld>
            <a:endParaRPr lang="fr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5FE34EC-D111-0A6C-38E8-332A6B90B3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71C97C5-E339-D2D0-FBAA-21FCB2FE9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fr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1F462-57B7-CF7C-F367-BE17FA09DE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65176A-BEF3-58C9-5F44-213D59C73E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D5248C8-21B9-1341-8AD1-CB0030332D6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E44B59E-16B2-72D7-A0D9-5434710481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2">
            <a:extLst>
              <a:ext uri="{FF2B5EF4-FFF2-40B4-BE49-F238E27FC236}">
                <a16:creationId xmlns:a16="http://schemas.microsoft.com/office/drawing/2014/main" id="{84CBAE75-25FD-24F0-D150-8C66036FD82C}"/>
              </a:ext>
            </a:extLst>
          </p:cNvPr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4894D2-ABE8-AE94-E327-8804AB6E5C16}"/>
              </a:ext>
            </a:extLst>
          </p:cNvPr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F50464-E149-FB1B-3B38-145D69599FEF}"/>
              </a:ext>
            </a:extLst>
          </p:cNvPr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7CB2A3-0421-77E0-B2BA-609759BCB538}"/>
              </a:ext>
            </a:extLst>
          </p:cNvPr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7">
            <a:extLst>
              <a:ext uri="{FF2B5EF4-FFF2-40B4-BE49-F238E27FC236}">
                <a16:creationId xmlns:a16="http://schemas.microsoft.com/office/drawing/2014/main" id="{BBD55076-8CCD-C30D-F4E8-E31ECD44F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028AE-EA04-9B4C-8B62-5A71B1AB73F8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10" name="Footer Placeholder 16">
            <a:extLst>
              <a:ext uri="{FF2B5EF4-FFF2-40B4-BE49-F238E27FC236}">
                <a16:creationId xmlns:a16="http://schemas.microsoft.com/office/drawing/2014/main" id="{7E6139E0-354A-9E1D-E41A-86A562288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1" name="Slide Number Placeholder 28">
            <a:extLst>
              <a:ext uri="{FF2B5EF4-FFF2-40B4-BE49-F238E27FC236}">
                <a16:creationId xmlns:a16="http://schemas.microsoft.com/office/drawing/2014/main" id="{17938EDB-04DB-C329-940E-1D06EDE36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0AF11-65F8-254D-BD3A-8EF0E3662E9A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4055129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C6F8B66-42AC-EF7D-7793-22C86131C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006F0-3817-6E4E-BE0C-6B3A42A79702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7207175-3794-136F-3E0B-6440490A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E1E00104-6BE7-52E4-B0C0-F09FAEC8A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EAB40-3D83-BC44-991C-400C40CBF5F9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27938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280B1CD4-1EF0-AFE2-DEDB-75F9EE5D7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EDB1B-3368-8148-AD0C-1DAB10A0788E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F6007949-4008-FD37-C732-CB714954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4EA232E-3771-C4DB-78EA-4132EB195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2D515-B8BE-0949-88D9-3F7175EDD8C8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5294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6B2BCCF0-5E9C-F54B-35D5-740571DCE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B4234-D1AC-FE43-90C7-F4190FCDC32E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CCE54971-E43B-1426-F9C7-670D8014E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DFEBD267-BD68-1A8E-F84C-CAB102696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33BCF-7C52-2B4E-973E-F62B73A647CF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846564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2D52EE1-F7BF-7F30-5D48-760A21F757E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>
            <a:extLst>
              <a:ext uri="{FF2B5EF4-FFF2-40B4-BE49-F238E27FC236}">
                <a16:creationId xmlns:a16="http://schemas.microsoft.com/office/drawing/2014/main" id="{615B02DA-1A28-9175-CE85-AFEDC07D6B3F}"/>
              </a:ext>
            </a:extLst>
          </p:cNvPr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34816E-32AD-D2B8-5039-2FCF658046C5}"/>
              </a:ext>
            </a:extLst>
          </p:cNvPr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4D0B30-EEBB-CE41-5974-4C2903584ADE}"/>
              </a:ext>
            </a:extLst>
          </p:cNvPr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A42F49-EF1C-3F28-62BE-82057B9EB311}"/>
              </a:ext>
            </a:extLst>
          </p:cNvPr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3D6155B-81AB-4244-1282-F39508B94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CC339-21CE-F046-8D88-21285FB69E3A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FA6C95C-974C-62A1-C360-41EBC19F7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04283E4-93BB-0804-DB35-07B2DDB22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E1CBE-F3EA-2D48-B22F-9FBEF96A9BFB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34115252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26B9F1AF-8260-B0CC-3956-944ACD1F4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CFA4F-5FD3-D447-8893-5F8B02FD0811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00B3E30E-244B-2550-F02B-8935276A5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41B17481-F982-6FED-425B-3201C38D4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14FF5-7234-F14A-8D3D-A0F2C39232D5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425462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7BBC3B52-0609-9626-4EF4-7C6E9C9D9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F93B1-9EDC-1E45-B0EC-8440BAEF19B4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67E1945E-3544-8AB8-DEBA-93C397BB0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CEBF4E40-3A22-84CC-DF55-0866C9783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FD3AA-7424-5548-9713-231CD606DF84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194782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A1F144CB-1B24-734F-8791-89DF25012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4C6FF-AC8B-7C4A-AAF3-C19D95023320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300C4883-50EA-0D0B-0BF7-CB038F3D1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ADF4EB7-80E5-15ED-ECC0-929B973B1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A6468-8507-E84F-86A7-D19E1A317D5C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233751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D46F34D1-C842-836C-ACC6-9472F1241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81534-30CE-BF45-8422-7CEF6CD3A0D0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EE2D76-C578-A96E-4075-A971844A3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50806A81-30F5-1FE7-E1C2-50EF5E86D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289F7-EACE-C442-957E-AFB33B778200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3991583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D8424D5-1724-7DE5-2875-F28DA8963C5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>
            <a:extLst>
              <a:ext uri="{FF2B5EF4-FFF2-40B4-BE49-F238E27FC236}">
                <a16:creationId xmlns:a16="http://schemas.microsoft.com/office/drawing/2014/main" id="{6638710C-C87B-DAAE-9A57-D49DDF71867F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430A6EF-D9C9-80B3-09DF-71885AB1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6384C-75AA-4344-A437-9B278048182C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19732A39-AA40-EEB1-78F7-9839AC8CC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8AC68AE-9FC0-6E4A-58FB-38F4B7F40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7C5F5-1B39-5243-9D8D-EC5C731429BF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463985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493B4BD-21A1-5E4D-E168-862CB4BD5950}"/>
              </a:ext>
            </a:extLst>
          </p:cNvPr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D29D78-231D-F3E4-7865-82D0917DD53D}"/>
              </a:ext>
            </a:extLst>
          </p:cNvPr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8B210C-DC05-A003-2C38-D7AD931357B4}"/>
              </a:ext>
            </a:extLst>
          </p:cNvPr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C68174B5-CFF5-17DD-DE4E-2B6F84A65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66E1B-2DE9-8A44-9231-7E50F53B7B01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2A43E7A6-3F88-0B97-CA9D-3B5D9DFDB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6F7B5DDD-F380-9DC0-C0AC-D4C5964F2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F749A-CC1B-4146-806A-D7A9461D7232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3130385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ABE7D12-24FB-108A-685F-6B7C69FCC7D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>
            <a:extLst>
              <a:ext uri="{FF2B5EF4-FFF2-40B4-BE49-F238E27FC236}">
                <a16:creationId xmlns:a16="http://schemas.microsoft.com/office/drawing/2014/main" id="{CA623DD2-87A5-F7CE-7AE3-02B4E5A389DD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>
            <a:extLst>
              <a:ext uri="{FF2B5EF4-FFF2-40B4-BE49-F238E27FC236}">
                <a16:creationId xmlns:a16="http://schemas.microsoft.com/office/drawing/2014/main" id="{CC47E61F-D7CE-616D-B78E-A0B83AF206E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>
            <a:extLst>
              <a:ext uri="{FF2B5EF4-FFF2-40B4-BE49-F238E27FC236}">
                <a16:creationId xmlns:a16="http://schemas.microsoft.com/office/drawing/2014/main" id="{7E13C166-5220-88CB-174F-1ABE8E740D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EB022228-3173-E74A-99DD-432344B739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2"/>
                </a:solidFill>
                <a:latin typeface="Perpetua" panose="02020502060401020303" pitchFamily="18" charset="77"/>
              </a:defRPr>
            </a:lvl1pPr>
          </a:lstStyle>
          <a:p>
            <a:pPr>
              <a:defRPr/>
            </a:pPr>
            <a:fld id="{34BD6582-6E90-D44F-B791-19648CFB04FD}" type="datetimeFigureOut">
              <a:rPr lang="da-DK" altLang="en-US"/>
              <a:pPr>
                <a:defRPr/>
              </a:pPr>
              <a:t>11.03.2026</a:t>
            </a:fld>
            <a:endParaRPr lang="da-DK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7A3A2A-9C07-1E0E-7663-3A0F968D9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A6AD1141-9CD7-9CD9-6620-5BBEC345FD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D27A81C0-1594-B240-8009-DC9CA45B76C4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28" r:id="rId2"/>
    <p:sldLayoutId id="2147483936" r:id="rId3"/>
    <p:sldLayoutId id="2147483929" r:id="rId4"/>
    <p:sldLayoutId id="2147483930" r:id="rId5"/>
    <p:sldLayoutId id="2147483931" r:id="rId6"/>
    <p:sldLayoutId id="2147483932" r:id="rId7"/>
    <p:sldLayoutId id="2147483937" r:id="rId8"/>
    <p:sldLayoutId id="2147483938" r:id="rId9"/>
    <p:sldLayoutId id="2147483933" r:id="rId10"/>
    <p:sldLayoutId id="214748393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2" charset="2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2" charset="2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2" charset="2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2" charset="2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n4FpSKWsW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ubtitle 2">
            <a:extLst>
              <a:ext uri="{FF2B5EF4-FFF2-40B4-BE49-F238E27FC236}">
                <a16:creationId xmlns:a16="http://schemas.microsoft.com/office/drawing/2014/main" id="{9F0C1AB8-6363-CCAE-C4F5-642B2AD389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IE" altLang="en-US">
              <a:ea typeface="ＭＳ Ｐゴシック" panose="020B0600070205080204" pitchFamily="34" charset="-128"/>
            </a:endParaRPr>
          </a:p>
        </p:txBody>
      </p:sp>
      <p:sp>
        <p:nvSpPr>
          <p:cNvPr id="14338" name="Title 1">
            <a:extLst>
              <a:ext uri="{FF2B5EF4-FFF2-40B4-BE49-F238E27FC236}">
                <a16:creationId xmlns:a16="http://schemas.microsoft.com/office/drawing/2014/main" id="{35E5963E-2661-6D1F-ECAF-E71B37AF8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341438"/>
            <a:ext cx="8229600" cy="1635125"/>
          </a:xfrm>
        </p:spPr>
        <p:txBody>
          <a:bodyPr/>
          <a:lstStyle/>
          <a:p>
            <a:pPr eaLnBrk="1" hangingPunct="1"/>
            <a:r>
              <a:rPr lang="en-IE" noProof="0" dirty="0">
                <a:ea typeface="ＭＳ Ｐゴシック" panose="020B0600070205080204" pitchFamily="34" charset="-128"/>
              </a:rPr>
              <a:t>Party politics in Israel and Palestine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776ABEEE-370D-0A3B-FBBF-3044CD1B0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noProof="1">
                <a:ea typeface="ＭＳ Ｐゴシック" panose="020B0600070205080204" pitchFamily="34" charset="-128"/>
              </a:rPr>
              <a:t>Israel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E66A31DB-93D4-D7C9-1A6C-13C000FFA9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IE" sz="2200" noProof="1">
                <a:ea typeface="ＭＳ Ｐゴシック" panose="020B0600070205080204" pitchFamily="34" charset="-128"/>
              </a:rPr>
              <a:t>Free and faire elections</a:t>
            </a:r>
            <a:endParaRPr lang="en-IE" sz="2400" noProof="1"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</a:pPr>
            <a:r>
              <a:rPr lang="en-IE" sz="2000" noProof="1">
                <a:ea typeface="ＭＳ Ｐゴシック" panose="020B0600070205080204" pitchFamily="34" charset="-128"/>
              </a:rPr>
              <a:t>Jewish and Palestinian citizens of Israel enjoy full political rights. The principle of </a:t>
            </a:r>
            <a:r>
              <a:rPr lang="en-IE" sz="2000" i="1" noProof="1">
                <a:ea typeface="ＭＳ Ｐゴシック" panose="020B0600070205080204" pitchFamily="34" charset="-128"/>
              </a:rPr>
              <a:t>‘one man, one vote’ </a:t>
            </a:r>
            <a:r>
              <a:rPr lang="en-IE" sz="2000" noProof="1">
                <a:ea typeface="ＭＳ Ｐゴシック" panose="020B0600070205080204" pitchFamily="34" charset="-128"/>
              </a:rPr>
              <a:t>applies to all. </a:t>
            </a:r>
          </a:p>
          <a:p>
            <a:pPr lvl="2">
              <a:lnSpc>
                <a:spcPct val="90000"/>
              </a:lnSpc>
            </a:pPr>
            <a:r>
              <a:rPr lang="en-IE" sz="1800" noProof="1">
                <a:ea typeface="ＭＳ Ｐゴシック" panose="020B0600070205080204" pitchFamily="34" charset="-128"/>
              </a:rPr>
              <a:t>At times, the Palestinian electorate is crucial in determining the outcome of the elections. Ehud Barak of the Labour party was elected prime minister in 1999 thanks to the so-called arab vote.  </a:t>
            </a:r>
          </a:p>
          <a:p>
            <a:pPr>
              <a:lnSpc>
                <a:spcPct val="90000"/>
              </a:lnSpc>
            </a:pPr>
            <a:r>
              <a:rPr lang="en-IE" sz="2200" noProof="1">
                <a:ea typeface="ＭＳ Ｐゴシック" panose="020B0600070205080204" pitchFamily="34" charset="-128"/>
              </a:rPr>
              <a:t>Multiparty politics </a:t>
            </a:r>
          </a:p>
          <a:p>
            <a:pPr lvl="1">
              <a:lnSpc>
                <a:spcPct val="90000"/>
              </a:lnSpc>
            </a:pPr>
            <a:r>
              <a:rPr lang="en-IE" sz="2000" noProof="1">
                <a:ea typeface="ＭＳ Ｐゴシック" panose="020B0600070205080204" pitchFamily="34" charset="-128"/>
              </a:rPr>
              <a:t>All sorts of political parties can participate in the elections and several do. There are right-wing parties, centre-parties, left-wing parties, extremist parties, religious parties, ethinc parties and Arab parties including the Islamist movement. </a:t>
            </a:r>
          </a:p>
          <a:p>
            <a:pPr>
              <a:lnSpc>
                <a:spcPct val="90000"/>
              </a:lnSpc>
            </a:pPr>
            <a:r>
              <a:rPr lang="en-IE" sz="2200" noProof="1">
                <a:ea typeface="ＭＳ Ｐゴシック" panose="020B0600070205080204" pitchFamily="34" charset="-128"/>
              </a:rPr>
              <a:t>There are deep ideological, economic, ethnic, religious, linguistic and social divides that ensure a very lively debate within civil society. </a:t>
            </a:r>
          </a:p>
          <a:p>
            <a:pPr lvl="1">
              <a:lnSpc>
                <a:spcPct val="90000"/>
              </a:lnSpc>
            </a:pPr>
            <a:r>
              <a:rPr lang="en-IE" sz="1800" noProof="1">
                <a:ea typeface="ＭＳ Ｐゴシック" panose="020B0600070205080204" pitchFamily="34" charset="-128"/>
              </a:rPr>
              <a:t>Néo-Nazis Israéliens: </a:t>
            </a:r>
            <a:r>
              <a:rPr lang="en-IE" sz="1800" noProof="1">
                <a:ea typeface="ＭＳ Ｐゴシック" panose="020B0600070205080204" pitchFamily="34" charset="-128"/>
                <a:hlinkClick r:id="rId2"/>
              </a:rPr>
              <a:t>https://www.youtube.com/watch?v=en4FpSKWsWk</a:t>
            </a:r>
            <a:r>
              <a:rPr lang="en-IE" sz="1800" noProof="1">
                <a:ea typeface="ＭＳ Ｐゴシック" panose="020B0600070205080204" pitchFamily="34" charset="-128"/>
              </a:rPr>
              <a:t> </a:t>
            </a:r>
            <a:endParaRPr lang="fr-FR" altLang="en-US" sz="18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81BC4D90-5F3C-DF3A-D0F9-BFC9BCCEE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600" noProof="1">
                <a:ea typeface="ＭＳ Ｐゴシック" panose="020B0600070205080204" pitchFamily="34" charset="-128"/>
              </a:rPr>
              <a:t>The electoral system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DAE6EF7B-0667-DFFE-7A84-3531D2C37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5005388"/>
          </a:xfrm>
        </p:spPr>
        <p:txBody>
          <a:bodyPr/>
          <a:lstStyle/>
          <a:p>
            <a:r>
              <a:rPr lang="en-GB" noProof="0" dirty="0">
                <a:ea typeface="ＭＳ Ｐゴシック" panose="020B0600070205080204" pitchFamily="34" charset="-128"/>
              </a:rPr>
              <a:t>Israel has adopted the most proportional representation system in the world with the country being one single constituency to elect 120 members of parliament. The only barrier is </a:t>
            </a:r>
            <a:r>
              <a:rPr lang="en-GB" noProof="0">
                <a:ea typeface="ＭＳ Ｐゴシック" panose="020B0600070205080204" pitchFamily="34" charset="-128"/>
              </a:rPr>
              <a:t>a 3.25</a:t>
            </a:r>
            <a:r>
              <a:rPr lang="en-GB" noProof="0" dirty="0">
                <a:ea typeface="ＭＳ Ｐゴシック" panose="020B0600070205080204" pitchFamily="34" charset="-128"/>
              </a:rPr>
              <a:t>% electoral threshold. </a:t>
            </a:r>
          </a:p>
          <a:p>
            <a:r>
              <a:rPr lang="en-GB" noProof="0" dirty="0">
                <a:ea typeface="ＭＳ Ｐゴシック" panose="020B0600070205080204" pitchFamily="34" charset="-128"/>
              </a:rPr>
              <a:t>The proportional representation system leads to the formation of coalition governments. In a fragmented society this means that several parties enter a coalition.</a:t>
            </a:r>
          </a:p>
          <a:p>
            <a:r>
              <a:rPr lang="en-GB" noProof="0" dirty="0">
                <a:ea typeface="ＭＳ Ｐゴシック" panose="020B0600070205080204" pitchFamily="34" charset="-128"/>
              </a:rPr>
              <a:t>The internal dynamics of coalition governments are very useful to explain the policies that Israeli governments implement.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2840C-9E9D-0353-1EBB-FA0BCDDD4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600" dirty="0"/>
              <a:t>The 37</a:t>
            </a:r>
            <a:r>
              <a:rPr lang="en-IE" sz="3600" baseline="30000" dirty="0"/>
              <a:t>th</a:t>
            </a:r>
            <a:r>
              <a:rPr lang="en-IE" sz="3600" dirty="0"/>
              <a:t> Knesset – December 2022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361B402-FE2E-73C8-03B1-2570D5E6E3E7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7388359"/>
              </p:ext>
            </p:extLst>
          </p:nvPr>
        </p:nvGraphicFramePr>
        <p:xfrm>
          <a:off x="914400" y="1447800"/>
          <a:ext cx="7772396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099">
                  <a:extLst>
                    <a:ext uri="{9D8B030D-6E8A-4147-A177-3AD203B41FA5}">
                      <a16:colId xmlns:a16="http://schemas.microsoft.com/office/drawing/2014/main" val="2074091549"/>
                    </a:ext>
                  </a:extLst>
                </a:gridCol>
                <a:gridCol w="1943099">
                  <a:extLst>
                    <a:ext uri="{9D8B030D-6E8A-4147-A177-3AD203B41FA5}">
                      <a16:colId xmlns:a16="http://schemas.microsoft.com/office/drawing/2014/main" val="2689998924"/>
                    </a:ext>
                  </a:extLst>
                </a:gridCol>
                <a:gridCol w="1943099">
                  <a:extLst>
                    <a:ext uri="{9D8B030D-6E8A-4147-A177-3AD203B41FA5}">
                      <a16:colId xmlns:a16="http://schemas.microsoft.com/office/drawing/2014/main" val="2457662291"/>
                    </a:ext>
                  </a:extLst>
                </a:gridCol>
                <a:gridCol w="1943099">
                  <a:extLst>
                    <a:ext uri="{9D8B030D-6E8A-4147-A177-3AD203B41FA5}">
                      <a16:colId xmlns:a16="http://schemas.microsoft.com/office/drawing/2014/main" val="19424741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dirty="0"/>
                        <a:t>LIKUD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B. Netanyahu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23.4%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934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/>
                        <a:t>YESH 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Y. Lapid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17.8%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206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/>
                        <a:t>RZP-OTZMA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B. Smotrich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10.84%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94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/>
                        <a:t>NATIONAL UNITY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B. Gantz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9.08%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964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/>
                        <a:t>SHAS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A. Deri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8.25%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691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/>
                        <a:t>UTJ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Y. </a:t>
                      </a:r>
                      <a:r>
                        <a:rPr lang="en-IE" dirty="0" err="1"/>
                        <a:t>Goldknopf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5.88%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388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/>
                        <a:t>ISRAEL IS OUR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A. Lieberman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4.48%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47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/>
                        <a:t>RA’AM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M. Abbas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4.07%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97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/>
                        <a:t>HADASH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A. Odeh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3.75%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041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/>
                        <a:t>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M. Michaeli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3.69%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206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27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26376-A708-0535-0994-D0D464952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The coalition government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5633B-BECD-8DB9-0169-663C2410C0F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E" dirty="0"/>
              <a:t>By all accounts, this is the most right-wing and nationalist government in the history of the country and reflects where Israeli society is at the moment.</a:t>
            </a:r>
          </a:p>
          <a:p>
            <a:r>
              <a:rPr lang="en-IE" dirty="0"/>
              <a:t>Parties in the coalition:  Likud (it has most of the seats and therefore its leader is the Prime Minister), RZP-OTZMA, Shas and UTJ. </a:t>
            </a:r>
          </a:p>
          <a:p>
            <a:r>
              <a:rPr lang="en-IE" dirty="0"/>
              <a:t>It is with this government that the centrality of the settlers’ movement in Israeli politics becomes clear. </a:t>
            </a:r>
          </a:p>
          <a:p>
            <a:r>
              <a:rPr lang="en-IE" dirty="0"/>
              <a:t>There is a very strong ideological/religious dimension to the government that drives policy-making.   </a:t>
            </a:r>
          </a:p>
        </p:txBody>
      </p:sp>
    </p:spTree>
    <p:extLst>
      <p:ext uri="{BB962C8B-B14F-4D97-AF65-F5344CB8AC3E}">
        <p14:creationId xmlns:p14="http://schemas.microsoft.com/office/powerpoint/2010/main" val="370761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8DFF2-01FA-1A2D-3579-ADE136CB2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Traits of the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CDB03-FE20-B279-2BF9-FCB907FC91E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noProof="0" dirty="0"/>
              <a:t>The Israeli political system displays the following traits:</a:t>
            </a:r>
          </a:p>
          <a:p>
            <a:pPr lvl="2"/>
            <a:r>
              <a:rPr lang="en-CA" sz="2400" noProof="0" dirty="0">
                <a:ea typeface="ＭＳ Ｐゴシック" panose="020B0600070205080204" pitchFamily="34" charset="-128"/>
              </a:rPr>
              <a:t>Religious parties have almost always been part of government coalitions, but their weight limited, but as the country becomes more ‘religious’ their importance increases within coalitions. </a:t>
            </a:r>
          </a:p>
          <a:p>
            <a:pPr lvl="2"/>
            <a:r>
              <a:rPr lang="en-CA" sz="2400" noProof="0" dirty="0">
                <a:ea typeface="ＭＳ Ｐゴシック" panose="020B0600070205080204" pitchFamily="34" charset="-128"/>
              </a:rPr>
              <a:t>As in many other democracies, the left has been progressively marginalised. It has very little appeal and few seats. This is a trend, not a blip.</a:t>
            </a:r>
          </a:p>
          <a:p>
            <a:pPr lvl="2"/>
            <a:r>
              <a:rPr lang="en-CA" sz="2400" noProof="0" dirty="0">
                <a:ea typeface="ＭＳ Ｐゴシック" panose="020B0600070205080204" pitchFamily="34" charset="-128"/>
              </a:rPr>
              <a:t>Arab parties can play an important role when they unite and run under the same banner, but there is a </a:t>
            </a:r>
            <a:r>
              <a:rPr lang="en-CA" sz="2400" i="1" noProof="0" dirty="0" err="1">
                <a:ea typeface="ＭＳ Ｐゴシック" panose="020B0600070205080204" pitchFamily="34" charset="-128"/>
              </a:rPr>
              <a:t>conventio</a:t>
            </a:r>
            <a:r>
              <a:rPr lang="en-CA" sz="2400" i="1" noProof="0" dirty="0">
                <a:ea typeface="ＭＳ Ｐゴシック" panose="020B0600070205080204" pitchFamily="34" charset="-128"/>
              </a:rPr>
              <a:t> ad </a:t>
            </a:r>
            <a:r>
              <a:rPr lang="en-CA" sz="2400" i="1" noProof="0" dirty="0" err="1">
                <a:ea typeface="ＭＳ Ｐゴシック" panose="020B0600070205080204" pitchFamily="34" charset="-128"/>
              </a:rPr>
              <a:t>excludendum</a:t>
            </a:r>
            <a:r>
              <a:rPr lang="en-CA" sz="2400" noProof="0" dirty="0">
                <a:ea typeface="ＭＳ Ｐゴシック" panose="020B0600070205080204" pitchFamily="34" charset="-12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52940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0FA61-9593-A156-73AD-DB24D39B9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The Palestinian political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DD241-528B-FD84-5A91-1BF72E67173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E" dirty="0"/>
              <a:t>The construction of the Palestinian political system has been heavily influenced by the Western community, notably the European Union. It was transformed in the early 2000s from a presidential system into a semi-presidential one where the elected president governs with a prime minister.</a:t>
            </a:r>
          </a:p>
          <a:p>
            <a:r>
              <a:rPr lang="en-CA" dirty="0"/>
              <a:t>Mahmoud Abbas obtained 62.52% of the vote at the 2005 presidential election, while Mustafa Barghouti came in second with 19.48%.</a:t>
            </a:r>
          </a:p>
          <a:p>
            <a:r>
              <a:rPr lang="en-CA" dirty="0"/>
              <a:t>The really interesting elections are the free and fair 2006 elections for parliament in which Hamas competed.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43559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7187E-6E5E-7E68-6AB8-D481C56B3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The 2006 legislative elections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CB72AC1-2510-9626-2CD9-7D9DD7B2269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05713860"/>
              </p:ext>
            </p:extLst>
          </p:nvPr>
        </p:nvGraphicFramePr>
        <p:xfrm>
          <a:off x="914400" y="1447800"/>
          <a:ext cx="7772396" cy="4285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099">
                  <a:extLst>
                    <a:ext uri="{9D8B030D-6E8A-4147-A177-3AD203B41FA5}">
                      <a16:colId xmlns:a16="http://schemas.microsoft.com/office/drawing/2014/main" val="2209009380"/>
                    </a:ext>
                  </a:extLst>
                </a:gridCol>
                <a:gridCol w="1943099">
                  <a:extLst>
                    <a:ext uri="{9D8B030D-6E8A-4147-A177-3AD203B41FA5}">
                      <a16:colId xmlns:a16="http://schemas.microsoft.com/office/drawing/2014/main" val="3374192235"/>
                    </a:ext>
                  </a:extLst>
                </a:gridCol>
                <a:gridCol w="1943099">
                  <a:extLst>
                    <a:ext uri="{9D8B030D-6E8A-4147-A177-3AD203B41FA5}">
                      <a16:colId xmlns:a16="http://schemas.microsoft.com/office/drawing/2014/main" val="3681127971"/>
                    </a:ext>
                  </a:extLst>
                </a:gridCol>
                <a:gridCol w="1943099">
                  <a:extLst>
                    <a:ext uri="{9D8B030D-6E8A-4147-A177-3AD203B41FA5}">
                      <a16:colId xmlns:a16="http://schemas.microsoft.com/office/drawing/2014/main" val="3285890897"/>
                    </a:ext>
                  </a:extLst>
                </a:gridCol>
              </a:tblGrid>
              <a:tr h="612208">
                <a:tc>
                  <a:txBody>
                    <a:bodyPr/>
                    <a:lstStyle/>
                    <a:p>
                      <a:r>
                        <a:rPr lang="en-IE" dirty="0"/>
                        <a:t>PARTY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DISTRICT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TOTAL 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780854"/>
                  </a:ext>
                </a:extLst>
              </a:tr>
              <a:tr h="612208">
                <a:tc>
                  <a:txBody>
                    <a:bodyPr/>
                    <a:lstStyle/>
                    <a:p>
                      <a:r>
                        <a:rPr lang="en-IE" dirty="0"/>
                        <a:t>Hamas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44.5% (29)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40.8% (45)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9666534"/>
                  </a:ext>
                </a:extLst>
              </a:tr>
              <a:tr h="612208">
                <a:tc>
                  <a:txBody>
                    <a:bodyPr/>
                    <a:lstStyle/>
                    <a:p>
                      <a:r>
                        <a:rPr lang="en-IE" dirty="0"/>
                        <a:t>Fatah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41.43% (28)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35.5% 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530508"/>
                  </a:ext>
                </a:extLst>
              </a:tr>
              <a:tr h="612208">
                <a:tc>
                  <a:txBody>
                    <a:bodyPr/>
                    <a:lstStyle/>
                    <a:p>
                      <a:r>
                        <a:rPr lang="en-IE" dirty="0"/>
                        <a:t>PFLP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4.25% (3)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2.96%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768902"/>
                  </a:ext>
                </a:extLst>
              </a:tr>
              <a:tr h="612208">
                <a:tc>
                  <a:txBody>
                    <a:bodyPr/>
                    <a:lstStyle/>
                    <a:p>
                      <a:r>
                        <a:rPr lang="en-IE" dirty="0"/>
                        <a:t>The Alternative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2.92%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0.17%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970521"/>
                  </a:ext>
                </a:extLst>
              </a:tr>
              <a:tr h="612208">
                <a:tc>
                  <a:txBody>
                    <a:bodyPr/>
                    <a:lstStyle/>
                    <a:p>
                      <a:r>
                        <a:rPr lang="en-IE" dirty="0"/>
                        <a:t>PNI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2.71%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0%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147688"/>
                  </a:ext>
                </a:extLst>
              </a:tr>
              <a:tr h="612208">
                <a:tc>
                  <a:txBody>
                    <a:bodyPr/>
                    <a:lstStyle/>
                    <a:p>
                      <a:r>
                        <a:rPr lang="en-IE" dirty="0"/>
                        <a:t>The Third 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2.41%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0%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051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867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0F5E7-E794-3078-7266-839B37F3F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The traits of the PA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D72D2-B6A7-4E50-2B11-1FFCB105CDF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E" dirty="0"/>
              <a:t>There are some identifiable characteristics and trends in the Palestinian political system despite the fact that elections have not been held for over twenty years:</a:t>
            </a:r>
          </a:p>
          <a:p>
            <a:pPr lvl="1"/>
            <a:r>
              <a:rPr lang="en-IE" dirty="0"/>
              <a:t>The confirmation that Islamist parties are attractive to voters, but rarely manage to obtain an absolute majority when it comes to the popular vote.</a:t>
            </a:r>
          </a:p>
          <a:p>
            <a:pPr lvl="1"/>
            <a:r>
              <a:rPr lang="en-IE" dirty="0"/>
              <a:t>Dissatisfaction with Fatah means that voters are sufficiently rational to punish those who are deemed to have governed badly.</a:t>
            </a:r>
          </a:p>
          <a:p>
            <a:pPr lvl="1"/>
            <a:r>
              <a:rPr lang="en-IE" dirty="0"/>
              <a:t>The marginalisation of leftist parties despite their historical importance </a:t>
            </a:r>
            <a:r>
              <a:rPr lang="en-IE"/>
              <a:t>in Palestine.  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385066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820</TotalTime>
  <Words>774</Words>
  <Application>Microsoft Macintosh PowerPoint</Application>
  <PresentationFormat>On-screen Show (4:3)</PresentationFormat>
  <Paragraphs>102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Franklin Gothic Book</vt:lpstr>
      <vt:lpstr>Perpetua</vt:lpstr>
      <vt:lpstr>Wingdings 2</vt:lpstr>
      <vt:lpstr>Equity</vt:lpstr>
      <vt:lpstr>Party politics in Israel and Palestine</vt:lpstr>
      <vt:lpstr>Israel</vt:lpstr>
      <vt:lpstr>The electoral system</vt:lpstr>
      <vt:lpstr>The 37th Knesset – December 2022</vt:lpstr>
      <vt:lpstr>The coalition government </vt:lpstr>
      <vt:lpstr>Traits of the system </vt:lpstr>
      <vt:lpstr>The Palestinian political system</vt:lpstr>
      <vt:lpstr>The 2006 legislative elections</vt:lpstr>
      <vt:lpstr>The traits of the PA </vt:lpstr>
    </vt:vector>
  </TitlesOfParts>
  <Company>Syddansk Unversitet - University of Southern Denmark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</dc:title>
  <dc:creator>francesco cavatorta</dc:creator>
  <cp:lastModifiedBy>Francesco Cavatorta</cp:lastModifiedBy>
  <cp:revision>77</cp:revision>
  <dcterms:created xsi:type="dcterms:W3CDTF">2008-09-08T09:51:08Z</dcterms:created>
  <dcterms:modified xsi:type="dcterms:W3CDTF">2026-03-11T08:33:53Z</dcterms:modified>
</cp:coreProperties>
</file>